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275" r:id="rId3"/>
    <p:sldId id="266" r:id="rId4"/>
    <p:sldId id="276" r:id="rId5"/>
    <p:sldId id="256" r:id="rId6"/>
    <p:sldId id="258" r:id="rId7"/>
    <p:sldId id="263" r:id="rId8"/>
    <p:sldId id="262" r:id="rId9"/>
    <p:sldId id="261" r:id="rId10"/>
    <p:sldId id="281" r:id="rId11"/>
    <p:sldId id="270" r:id="rId12"/>
    <p:sldId id="277" r:id="rId13"/>
    <p:sldId id="264" r:id="rId14"/>
    <p:sldId id="278" r:id="rId15"/>
    <p:sldId id="260" r:id="rId16"/>
    <p:sldId id="291" r:id="rId17"/>
    <p:sldId id="268" r:id="rId18"/>
    <p:sldId id="272" r:id="rId19"/>
    <p:sldId id="269" r:id="rId20"/>
    <p:sldId id="283" r:id="rId21"/>
    <p:sldId id="284" r:id="rId22"/>
    <p:sldId id="285" r:id="rId23"/>
    <p:sldId id="286" r:id="rId24"/>
    <p:sldId id="287" r:id="rId25"/>
    <p:sldId id="274" r:id="rId26"/>
  </p:sldIdLst>
  <p:sldSz cx="12192000" cy="6858000"/>
  <p:notesSz cx="6797675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DA54-DDC2-4EF6-B101-B2A0B342302D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9882-2D8F-437F-95BA-5DB08A93EF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30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6D72-BE7F-4A9A-8306-4B77A386826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B296F-5820-40A9-8607-81DDB06E1B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42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27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84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68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00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90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225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55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331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21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033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88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585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22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82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445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413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996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9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62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5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32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42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21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89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296F-5820-40A9-8607-81DDB06E1BC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1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60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50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38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5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1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44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4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92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65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67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0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8C96-3DAD-436A-84E0-A26D725B52DE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D9CC-5B84-4175-913B-1BF6BF63D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1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mailto:harms@lkclp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u="sng" dirty="0" smtClean="0"/>
              <a:t>LEADER</a:t>
            </a:r>
          </a:p>
          <a:p>
            <a:pPr algn="ctr"/>
            <a:r>
              <a:rPr lang="de-DE" sz="4400" b="1" u="sng" dirty="0" smtClean="0"/>
              <a:t>Wie geht das?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4870161" y="3951286"/>
            <a:ext cx="71373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Picture 4" descr="Business Partner Geck Die Partner X 2 Puzzleteile Zusammen Setzen Rot Und  Grün Lizenzfreie Fotos, Bilder Und Stock Fotografie. Image 30547030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9" y="2651164"/>
            <a:ext cx="7098631" cy="34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10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803383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Ein Projekt muss …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12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dirty="0"/>
              <a:t>z</a:t>
            </a:r>
            <a:r>
              <a:rPr lang="de-DE" sz="2400" dirty="0" smtClean="0"/>
              <a:t>ur Erreichung der im REK formulierten Ziele beitragen</a:t>
            </a:r>
          </a:p>
          <a:p>
            <a:endParaRPr lang="de-DE" sz="9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dirty="0" smtClean="0"/>
              <a:t>sich mindestens einem der im REK formulierten Handlungsfelder zuordnen lassen</a:t>
            </a:r>
          </a:p>
          <a:p>
            <a:endParaRPr lang="de-DE" sz="9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dirty="0"/>
              <a:t>d</a:t>
            </a:r>
            <a:r>
              <a:rPr lang="de-DE" sz="2400" dirty="0" smtClean="0"/>
              <a:t>en Förderbedingungen des REK entsprechen</a:t>
            </a:r>
          </a:p>
          <a:p>
            <a:endParaRPr lang="de-DE" sz="9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dirty="0" smtClean="0"/>
              <a:t>den Vorgaben der LEADER-Richtlinie des Landes Niedersachsen entsprechen</a:t>
            </a:r>
          </a:p>
          <a:p>
            <a:endParaRPr lang="de-DE" sz="9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dirty="0"/>
              <a:t>d</a:t>
            </a:r>
            <a:r>
              <a:rPr lang="de-DE" sz="2400" dirty="0" smtClean="0"/>
              <a:t>ie Projektauswahlkriterien des REK erfüllen </a:t>
            </a:r>
          </a:p>
        </p:txBody>
      </p:sp>
    </p:spTree>
    <p:extLst>
      <p:ext uri="{BB962C8B-B14F-4D97-AF65-F5344CB8AC3E}">
        <p14:creationId xmlns:p14="http://schemas.microsoft.com/office/powerpoint/2010/main" val="9699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11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Wer kann Projekte einreichen?</a:t>
            </a:r>
          </a:p>
          <a:p>
            <a:endParaRPr lang="de-DE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</a:t>
            </a:r>
            <a:r>
              <a:rPr lang="de-DE" sz="2400" dirty="0" smtClean="0"/>
              <a:t>atürliche Personen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j</a:t>
            </a:r>
            <a:r>
              <a:rPr lang="de-DE" sz="2400" dirty="0" smtClean="0"/>
              <a:t>uristische Personen des öffentlichen und privaten Rechts (Gemeinden und Gemeindeverbände, Landkreise, Körperschaften, Stiftungen, Vereine, GmbH, AG, Landesbetriebe wie z. B. Universitäten, Forstämter u. ä.)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8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12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Was wird gefördert?</a:t>
            </a:r>
          </a:p>
          <a:p>
            <a:pPr algn="just"/>
            <a:endParaRPr lang="de-DE" sz="2400" dirty="0" smtClean="0"/>
          </a:p>
          <a:p>
            <a:r>
              <a:rPr lang="de-DE" sz="2400" dirty="0" smtClean="0"/>
              <a:t>			Kurz gesagt:</a:t>
            </a:r>
          </a:p>
          <a:p>
            <a:endParaRPr lang="de-DE" sz="2400" dirty="0" smtClean="0"/>
          </a:p>
          <a:p>
            <a:pPr algn="ctr"/>
            <a:r>
              <a:rPr lang="de-DE" sz="2400" b="1" dirty="0" smtClean="0"/>
              <a:t>Projekte mit dem Ziel, die Grundversorgung der</a:t>
            </a:r>
          </a:p>
          <a:p>
            <a:pPr algn="ctr"/>
            <a:r>
              <a:rPr lang="de-DE" sz="2400" b="1" dirty="0" smtClean="0"/>
              <a:t>ländlichen Bevölkerung mit Basisdienstleistungen </a:t>
            </a:r>
          </a:p>
          <a:p>
            <a:pPr algn="ctr"/>
            <a:r>
              <a:rPr lang="de-DE" sz="2400" b="1" dirty="0" smtClean="0"/>
              <a:t>sicherzustellen, um Lebensqualität und </a:t>
            </a:r>
          </a:p>
          <a:p>
            <a:pPr algn="ctr"/>
            <a:r>
              <a:rPr lang="de-DE" sz="2400" b="1" dirty="0" smtClean="0"/>
              <a:t>Wirtschaftskraft vor Ort zu erhalten und die negativen Folgen des demographischen Wandels auf die wohnortnahe Versorgung einzudämmen</a:t>
            </a:r>
          </a:p>
          <a:p>
            <a:pPr algn="ctr"/>
            <a:r>
              <a:rPr lang="de-DE" sz="1400" b="1" dirty="0" smtClean="0"/>
              <a:t>(LEADER-Richtlinie </a:t>
            </a:r>
            <a:r>
              <a:rPr lang="de-DE" sz="1400" b="1" dirty="0" err="1" smtClean="0"/>
              <a:t>Zif</a:t>
            </a:r>
            <a:r>
              <a:rPr lang="de-DE" sz="1400" b="1" dirty="0" smtClean="0"/>
              <a:t>. 5.3)</a:t>
            </a:r>
          </a:p>
        </p:txBody>
      </p:sp>
    </p:spTree>
    <p:extLst>
      <p:ext uri="{BB962C8B-B14F-4D97-AF65-F5344CB8AC3E}">
        <p14:creationId xmlns:p14="http://schemas.microsoft.com/office/powerpoint/2010/main" val="3272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13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Gefördert werden </a:t>
            </a:r>
            <a:r>
              <a:rPr lang="de-DE" sz="3200" b="1" u="sng" dirty="0" smtClean="0"/>
              <a:t>…</a:t>
            </a:r>
            <a:endParaRPr lang="de-DE" sz="20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n</a:t>
            </a:r>
            <a:r>
              <a:rPr lang="de-DE" sz="2000" b="1" dirty="0" smtClean="0"/>
              <a:t>icht investive Maßnahmen </a:t>
            </a:r>
            <a:r>
              <a:rPr lang="de-DE" dirty="0" smtClean="0"/>
              <a:t>wie Untersuchungen, Studien, Analysen, Entwicklungs- und Realisierungskonzepte, Zukunftskonzepte, Bildungs- und Informationsmaßnahmen, Informationsaustausch und –</a:t>
            </a:r>
            <a:r>
              <a:rPr lang="de-DE" dirty="0" err="1" smtClean="0"/>
              <a:t>vernetzung</a:t>
            </a:r>
            <a:r>
              <a:rPr lang="de-DE" dirty="0" smtClean="0"/>
              <a:t>, Konzepte, Machbarkeitsstudien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i</a:t>
            </a:r>
            <a:r>
              <a:rPr lang="de-DE" sz="2000" b="1" dirty="0" smtClean="0"/>
              <a:t>nvestive Maßnahmen </a:t>
            </a:r>
            <a:r>
              <a:rPr lang="de-DE" dirty="0" smtClean="0"/>
              <a:t>z. B. in Freizeitinfrastruktur, FV-Informationen und kleine touristische Infrastrukturen, zum Natur- und Kulturerbe, zur Schärfung des Umweltbewusstseins, für die Verlagerung von Tätigkeiten und die Umgestaltung von Gebäuden/Anlagen zur Verbesserung der Lebensqualität, Investitionen </a:t>
            </a:r>
            <a:r>
              <a:rPr lang="de-DE" dirty="0"/>
              <a:t>in </a:t>
            </a:r>
            <a:r>
              <a:rPr lang="de-DE" dirty="0" smtClean="0"/>
              <a:t>alle </a:t>
            </a:r>
            <a:r>
              <a:rPr lang="de-DE" dirty="0"/>
              <a:t>Arten kleiner Infrastrukturen sowie erneuerbarer Energien und Energieeinsparungen in öffentlichem </a:t>
            </a:r>
            <a:r>
              <a:rPr lang="de-DE" dirty="0" smtClean="0"/>
              <a:t>Interesse, in lokale </a:t>
            </a:r>
            <a:r>
              <a:rPr lang="de-DE" dirty="0"/>
              <a:t>Basiseinrichtungenwie bspw. Nah-/</a:t>
            </a:r>
            <a:r>
              <a:rPr lang="de-DE" dirty="0" err="1"/>
              <a:t>Grundversor-gungseinrichtungen</a:t>
            </a:r>
            <a:r>
              <a:rPr lang="de-DE" dirty="0"/>
              <a:t> oder </a:t>
            </a:r>
            <a:r>
              <a:rPr lang="de-DE" dirty="0" err="1"/>
              <a:t>ländl</a:t>
            </a:r>
            <a:r>
              <a:rPr lang="de-DE" dirty="0"/>
              <a:t>. Dienstleistungsagenturen und die dazugehörige </a:t>
            </a:r>
            <a:r>
              <a:rPr lang="de-DE" dirty="0" smtClean="0"/>
              <a:t>Infrastruktur etc.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9155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14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Welche Fördersätze gibt es bei LEADER</a:t>
            </a:r>
            <a:endParaRPr lang="de-DE" sz="2400" u="sng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sz="2400" dirty="0"/>
              <a:t>ö</a:t>
            </a:r>
            <a:r>
              <a:rPr lang="de-DE" sz="2400" dirty="0" smtClean="0"/>
              <a:t>ffentliche Projektträger 			50%</a:t>
            </a:r>
          </a:p>
          <a:p>
            <a:endParaRPr lang="de-DE" sz="1400" dirty="0"/>
          </a:p>
          <a:p>
            <a:r>
              <a:rPr lang="de-DE" sz="2400" dirty="0"/>
              <a:t>p</a:t>
            </a:r>
            <a:r>
              <a:rPr lang="de-DE" sz="2400" dirty="0" smtClean="0"/>
              <a:t>rivate Projektträger				50%</a:t>
            </a:r>
          </a:p>
          <a:p>
            <a:endParaRPr lang="de-DE" sz="1400" dirty="0"/>
          </a:p>
          <a:p>
            <a:r>
              <a:rPr lang="de-DE" sz="2400" dirty="0" smtClean="0"/>
              <a:t>Kooperationsprojekte (LAGs nat./</a:t>
            </a:r>
            <a:r>
              <a:rPr lang="de-DE" sz="2400" dirty="0" err="1" smtClean="0"/>
              <a:t>internat</a:t>
            </a:r>
            <a:r>
              <a:rPr lang="de-DE" sz="2400" dirty="0" smtClean="0"/>
              <a:t>.)	60% (</a:t>
            </a:r>
            <a:r>
              <a:rPr lang="de-DE" sz="2400" dirty="0" err="1" smtClean="0"/>
              <a:t>öP</a:t>
            </a:r>
            <a:r>
              <a:rPr lang="de-DE" sz="2400" dirty="0" smtClean="0"/>
              <a:t>/</a:t>
            </a:r>
            <a:r>
              <a:rPr lang="de-DE" sz="2400" dirty="0" err="1" smtClean="0"/>
              <a:t>pP</a:t>
            </a:r>
            <a:r>
              <a:rPr lang="de-DE" sz="2400" dirty="0" smtClean="0"/>
              <a:t>)</a:t>
            </a:r>
          </a:p>
          <a:p>
            <a:endParaRPr lang="de-DE" sz="1400" dirty="0" smtClean="0"/>
          </a:p>
          <a:p>
            <a:r>
              <a:rPr lang="de-DE" sz="2400" dirty="0" smtClean="0"/>
              <a:t>HF Natur-, Umwelt- und Klimaschutz		75% (</a:t>
            </a:r>
            <a:r>
              <a:rPr lang="de-DE" sz="2400" dirty="0" err="1" smtClean="0"/>
              <a:t>öP</a:t>
            </a:r>
            <a:r>
              <a:rPr lang="de-DE" sz="2400" dirty="0" smtClean="0"/>
              <a:t>/</a:t>
            </a:r>
            <a:r>
              <a:rPr lang="de-DE" sz="2400" dirty="0" err="1" smtClean="0"/>
              <a:t>pP</a:t>
            </a:r>
            <a:r>
              <a:rPr lang="de-DE" sz="2400" dirty="0" smtClean="0"/>
              <a:t>)</a:t>
            </a:r>
            <a:endParaRPr lang="de-DE" sz="2400" dirty="0"/>
          </a:p>
          <a:p>
            <a:endParaRPr lang="de-DE" sz="1400" dirty="0" smtClean="0"/>
          </a:p>
          <a:p>
            <a:r>
              <a:rPr lang="de-DE" sz="2400" dirty="0" smtClean="0"/>
              <a:t>HF Regionale Wirtschaftskraft		75% (</a:t>
            </a:r>
            <a:r>
              <a:rPr lang="de-DE" sz="2400" dirty="0" err="1" smtClean="0"/>
              <a:t>öP</a:t>
            </a:r>
            <a:r>
              <a:rPr lang="de-DE" sz="2400" dirty="0" smtClean="0"/>
              <a:t>/</a:t>
            </a:r>
            <a:r>
              <a:rPr lang="de-DE" sz="2400" dirty="0" err="1" smtClean="0"/>
              <a:t>pP</a:t>
            </a:r>
            <a:r>
              <a:rPr lang="de-DE" sz="2400" dirty="0" smtClean="0"/>
              <a:t>)</a:t>
            </a:r>
          </a:p>
          <a:p>
            <a:endParaRPr lang="de-DE" sz="1400" dirty="0"/>
          </a:p>
          <a:p>
            <a:r>
              <a:rPr lang="de-DE" sz="2400" i="1" dirty="0" smtClean="0"/>
              <a:t>Regionalmanagement				80%</a:t>
            </a:r>
          </a:p>
          <a:p>
            <a:endParaRPr lang="de-DE" dirty="0" smtClean="0"/>
          </a:p>
          <a:p>
            <a:r>
              <a:rPr lang="de-DE" dirty="0" smtClean="0"/>
              <a:t>Bruttoförderung </a:t>
            </a:r>
            <a:r>
              <a:rPr lang="de-DE" b="1" u="sng" dirty="0" smtClean="0"/>
              <a:t>NUR</a:t>
            </a:r>
            <a:r>
              <a:rPr lang="de-DE" dirty="0" smtClean="0"/>
              <a:t> bei Gemeinden/Gemeindeverbänden, alle Anderen erhalten eine Nettoförderung</a:t>
            </a:r>
            <a:endParaRPr lang="de-DE" dirty="0"/>
          </a:p>
          <a:p>
            <a:r>
              <a:rPr lang="de-DE" dirty="0" smtClean="0"/>
              <a:t>Grundlage sind die im REK formulierten Fördersätze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6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15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81220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Die EU-Förderung ist grundsätzlich eine nicht rückzahlbare Zuwendung in Form einer Anteilsfinanzierung</a:t>
            </a:r>
          </a:p>
          <a:p>
            <a:endParaRPr lang="de-DE" sz="1400" b="1" dirty="0" smtClean="0"/>
          </a:p>
          <a:p>
            <a:r>
              <a:rPr lang="de-DE" sz="2800" b="1" dirty="0"/>
              <a:t>A</a:t>
            </a:r>
            <a:r>
              <a:rPr lang="de-DE" sz="2800" b="1" dirty="0" smtClean="0"/>
              <a:t>ber bitte beachten …</a:t>
            </a:r>
          </a:p>
          <a:p>
            <a:endParaRPr lang="de-DE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</a:t>
            </a:r>
            <a:r>
              <a:rPr lang="de-DE" sz="2400" dirty="0" smtClean="0"/>
              <a:t>ine </a:t>
            </a:r>
            <a:r>
              <a:rPr lang="de-DE" sz="2400" b="1" u="sng" dirty="0" smtClean="0"/>
              <a:t>öffentliche Ko-Finanzierung </a:t>
            </a:r>
            <a:r>
              <a:rPr lang="de-DE" sz="2400" dirty="0" smtClean="0"/>
              <a:t>ist bei </a:t>
            </a:r>
            <a:r>
              <a:rPr lang="de-DE" sz="2400" b="1" u="sng" dirty="0" smtClean="0"/>
              <a:t>allen</a:t>
            </a:r>
            <a:r>
              <a:rPr lang="de-DE" sz="2400" dirty="0" smtClean="0"/>
              <a:t> Projekten nötig und muss mindestens </a:t>
            </a:r>
            <a:r>
              <a:rPr lang="de-DE" sz="2400" b="1" u="sng" dirty="0" smtClean="0"/>
              <a:t>25%</a:t>
            </a:r>
            <a:r>
              <a:rPr lang="de-DE" sz="2400" dirty="0" smtClean="0"/>
              <a:t> der EU-Förderung betragen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Förderunter-/</a:t>
            </a:r>
            <a:r>
              <a:rPr lang="de-DE" sz="2400" dirty="0" err="1" smtClean="0"/>
              <a:t>obergrenze</a:t>
            </a:r>
            <a:r>
              <a:rPr lang="de-DE" sz="2400" dirty="0" smtClean="0"/>
              <a:t> €2.500/€200.000 pro Projekt (REK)</a:t>
            </a:r>
          </a:p>
          <a:p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Gemeinden und Gemeindeverbänden erhalten eine Bruttoförderung, </a:t>
            </a:r>
            <a:r>
              <a:rPr lang="de-DE" sz="2400" b="1" u="sng" dirty="0" smtClean="0"/>
              <a:t>alle</a:t>
            </a:r>
            <a:r>
              <a:rPr lang="de-DE" sz="2400" dirty="0" smtClean="0"/>
              <a:t> anderen eine Nettoförderung </a:t>
            </a:r>
            <a:r>
              <a:rPr lang="de-DE" sz="1050" dirty="0" smtClean="0"/>
              <a:t>(Stand 06.04.23)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Auszahlung der Zuwendung erst </a:t>
            </a:r>
            <a:r>
              <a:rPr lang="de-DE" sz="2400" b="1" u="sng" dirty="0" smtClean="0"/>
              <a:t>NACH</a:t>
            </a:r>
            <a:r>
              <a:rPr lang="de-DE" sz="2400" dirty="0" smtClean="0"/>
              <a:t> Projektabrechnung, also die komplette Vorfinanzierung des Projektes notwendig</a:t>
            </a:r>
          </a:p>
        </p:txBody>
      </p:sp>
    </p:spTree>
    <p:extLst>
      <p:ext uri="{BB962C8B-B14F-4D97-AF65-F5344CB8AC3E}">
        <p14:creationId xmlns:p14="http://schemas.microsoft.com/office/powerpoint/2010/main" val="3854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16</a:t>
            </a:fld>
            <a:endParaRPr lang="de-DE" sz="1000" dirty="0"/>
          </a:p>
        </p:txBody>
      </p:sp>
      <p:graphicFrame>
        <p:nvGraphicFramePr>
          <p:cNvPr id="94" name="Objek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801"/>
              </p:ext>
            </p:extLst>
          </p:nvPr>
        </p:nvGraphicFramePr>
        <p:xfrm>
          <a:off x="1098884" y="201521"/>
          <a:ext cx="9665368" cy="626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Dokument" r:id="rId4" imgW="10019664" imgH="6962993" progId="Word.Document.12">
                  <p:embed/>
                </p:oleObj>
              </mc:Choice>
              <mc:Fallback>
                <p:oleObj name="Dokument" r:id="rId4" imgW="10019664" imgH="69629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884" y="201521"/>
                        <a:ext cx="9665368" cy="626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5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17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Wer entscheidet über Projekte?</a:t>
            </a:r>
            <a:endParaRPr lang="de-DE" sz="2400" u="sng" dirty="0" smtClean="0"/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</a:t>
            </a:r>
            <a:r>
              <a:rPr lang="de-DE" sz="2400" dirty="0" smtClean="0"/>
              <a:t>ie Lokale Aktionsgruppe LAG ist das Lenkungs- und Entscheidungsgremium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27 Mitglieder davon 16 </a:t>
            </a:r>
            <a:r>
              <a:rPr lang="de-DE" sz="2400" dirty="0" err="1" smtClean="0"/>
              <a:t>WiSo</a:t>
            </a:r>
            <a:r>
              <a:rPr lang="de-DE" sz="2400" dirty="0" smtClean="0"/>
              <a:t>-Partner und 11 Kommunalvertreter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WiSo</a:t>
            </a:r>
            <a:r>
              <a:rPr lang="de-DE" sz="2400" dirty="0" smtClean="0"/>
              <a:t>-Partner repräsentieren die vier REK-Handlungsfelder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</a:t>
            </a:r>
            <a:r>
              <a:rPr lang="de-DE" sz="2400" dirty="0" smtClean="0"/>
              <a:t>inheitliche Projektauswahlkriterien für alle Projekte mit Basiskriterien und Mindestpunktzahl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</a:t>
            </a:r>
            <a:r>
              <a:rPr lang="de-DE" sz="2400" dirty="0" smtClean="0"/>
              <a:t>ind. vier Sitzungen pro Jahr geplant</a:t>
            </a:r>
          </a:p>
        </p:txBody>
      </p:sp>
    </p:spTree>
    <p:extLst>
      <p:ext uri="{BB962C8B-B14F-4D97-AF65-F5344CB8AC3E}">
        <p14:creationId xmlns:p14="http://schemas.microsoft.com/office/powerpoint/2010/main" val="41477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18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err="1" smtClean="0"/>
              <a:t>Ganzzz</a:t>
            </a:r>
            <a:r>
              <a:rPr lang="de-DE" sz="2800" b="1" u="sng" dirty="0" smtClean="0"/>
              <a:t> wichtig!!!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Projektträger </a:t>
            </a:r>
            <a:r>
              <a:rPr lang="de-DE" sz="2400" b="1" dirty="0"/>
              <a:t>beginnen</a:t>
            </a:r>
            <a:r>
              <a:rPr lang="de-DE" sz="2400" dirty="0"/>
              <a:t> mit der Projektumsetzung </a:t>
            </a:r>
            <a:r>
              <a:rPr lang="de-DE" sz="2400" b="1" dirty="0"/>
              <a:t>erst</a:t>
            </a:r>
            <a:r>
              <a:rPr lang="de-DE" sz="2400" dirty="0"/>
              <a:t>, wenn sie einen </a:t>
            </a:r>
            <a:r>
              <a:rPr lang="de-DE" sz="2400" b="1" dirty="0"/>
              <a:t>Zuwendungsbescheid</a:t>
            </a:r>
            <a:r>
              <a:rPr lang="de-DE" sz="2400" dirty="0"/>
              <a:t> erhalten haben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Alles andere ist ein vorzeitiger Maßnahmenbeginn und beendet die EU-Förderung für ihr Projekt, </a:t>
            </a:r>
          </a:p>
          <a:p>
            <a:pPr algn="ctr"/>
            <a:r>
              <a:rPr lang="de-DE" sz="2400" b="1" dirty="0"/>
              <a:t>bevor es begonnen hat!!!!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Projektträger </a:t>
            </a:r>
            <a:r>
              <a:rPr lang="de-DE" sz="2400" b="1" dirty="0"/>
              <a:t>lesen den Zuwendungsbescheid bis zum letzten Satz</a:t>
            </a:r>
            <a:r>
              <a:rPr lang="de-DE" sz="2400" dirty="0"/>
              <a:t> - und nicht nur bis zur Fördersumme!!!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Wenn sich beim Projekt Änderungen gegenüber der gestellten Antrag ergeben (Zeitplan, Kosten etc.)</a:t>
            </a:r>
          </a:p>
          <a:p>
            <a:r>
              <a:rPr lang="de-DE" sz="2400" dirty="0">
                <a:sym typeface="Wingdings" panose="05000000000000000000" pitchFamily="2" charset="2"/>
              </a:rPr>
              <a:t>       </a:t>
            </a:r>
            <a:r>
              <a:rPr lang="de-DE" sz="2400" b="1" dirty="0">
                <a:sym typeface="Wingdings" panose="05000000000000000000" pitchFamily="2" charset="2"/>
              </a:rPr>
              <a:t>sofort</a:t>
            </a:r>
            <a:r>
              <a:rPr lang="de-DE" sz="2400" dirty="0">
                <a:sym typeface="Wingdings" panose="05000000000000000000" pitchFamily="2" charset="2"/>
              </a:rPr>
              <a:t> das </a:t>
            </a:r>
            <a:r>
              <a:rPr lang="de-DE" sz="2400" dirty="0" err="1">
                <a:sym typeface="Wingdings" panose="05000000000000000000" pitchFamily="2" charset="2"/>
              </a:rPr>
              <a:t>ArL</a:t>
            </a:r>
            <a:r>
              <a:rPr lang="de-DE" sz="2400" dirty="0">
                <a:sym typeface="Wingdings" panose="05000000000000000000" pitchFamily="2" charset="2"/>
              </a:rPr>
              <a:t> und Regionalmanagement </a:t>
            </a:r>
            <a:r>
              <a:rPr lang="de-DE" sz="2400" dirty="0" smtClean="0">
                <a:sym typeface="Wingdings" panose="05000000000000000000" pitchFamily="2" charset="2"/>
              </a:rPr>
              <a:t>informieren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905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19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Auch wichtig!!!!</a:t>
            </a:r>
          </a:p>
          <a:p>
            <a:endParaRPr lang="de-DE" sz="1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/>
              <a:t>Keine Angst, LEADER ist machbar – tausende vor Ihnen haben das gemacht und zwar erfolgreich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/>
              <a:t>Das Regionalmanagement unterstützt Sie gerne bei Ihrem Projekt. Wir können/dürfen aber nicht alles machen – haben Sie dafür </a:t>
            </a:r>
            <a:r>
              <a:rPr lang="de-DE" sz="2400" b="1" dirty="0" smtClean="0"/>
              <a:t>Verständnis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/>
              <a:t>Nehmen Sie sich die nötige Zeit, Ihr Projekt zu planen – Projekte können bis Ende 2027 eingereicht werden</a:t>
            </a:r>
          </a:p>
          <a:p>
            <a:endParaRPr lang="de-DE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/>
              <a:t>Das LEADER-Budget ist auf die Jahre verteilt, also kein „Ich-will-mein-Projekt-sofort-und-gleich-umsetzen“ nötig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105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2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b="1" u="sng" dirty="0" smtClean="0"/>
          </a:p>
          <a:p>
            <a:pPr algn="ctr"/>
            <a:endParaRPr lang="de-DE" sz="2800" b="1" u="sng" dirty="0"/>
          </a:p>
          <a:p>
            <a:pPr algn="ctr"/>
            <a:r>
              <a:rPr lang="de-DE" sz="2800" b="1" u="sng" dirty="0" smtClean="0"/>
              <a:t>LEADER</a:t>
            </a:r>
          </a:p>
          <a:p>
            <a:endParaRPr lang="de-DE" dirty="0" smtClean="0"/>
          </a:p>
          <a:p>
            <a:endParaRPr lang="de-DE" dirty="0"/>
          </a:p>
          <a:p>
            <a:endParaRPr lang="de-DE" sz="1400" dirty="0" smtClean="0"/>
          </a:p>
          <a:p>
            <a:pPr algn="ctr"/>
            <a:r>
              <a:rPr lang="de-DE" sz="2400" b="1" dirty="0" err="1" smtClean="0"/>
              <a:t>L</a:t>
            </a:r>
            <a:r>
              <a:rPr lang="de-DE" sz="2000" dirty="0" err="1" smtClean="0"/>
              <a:t>iason</a:t>
            </a:r>
            <a:r>
              <a:rPr lang="de-DE" sz="2400" dirty="0" smtClean="0"/>
              <a:t> </a:t>
            </a:r>
            <a:r>
              <a:rPr lang="de-DE" sz="2400" b="1" dirty="0" smtClean="0"/>
              <a:t>e</a:t>
            </a:r>
            <a:r>
              <a:rPr lang="de-DE" sz="2000" dirty="0" smtClean="0"/>
              <a:t>ntre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a</a:t>
            </a:r>
            <a:r>
              <a:rPr lang="de-DE" sz="2000" dirty="0" err="1" smtClean="0"/>
              <a:t>ctions</a:t>
            </a:r>
            <a:r>
              <a:rPr lang="de-DE" sz="2400" dirty="0" smtClean="0"/>
              <a:t> </a:t>
            </a:r>
            <a:r>
              <a:rPr lang="de-DE" sz="2000" dirty="0" smtClean="0"/>
              <a:t>d</a:t>
            </a:r>
            <a:r>
              <a:rPr lang="de-DE" dirty="0" smtClean="0"/>
              <a:t>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d</a:t>
            </a:r>
            <a:r>
              <a:rPr lang="de-DE" sz="2000" dirty="0" err="1" smtClean="0"/>
              <a:t>evelopement</a:t>
            </a:r>
            <a:endParaRPr lang="de-DE" sz="2000" dirty="0"/>
          </a:p>
          <a:p>
            <a:pPr algn="ctr"/>
            <a:r>
              <a:rPr lang="de-DE" sz="2000" dirty="0" smtClean="0"/>
              <a:t>de </a:t>
            </a:r>
            <a:r>
              <a:rPr lang="de-DE" sz="2000" dirty="0" err="1" smtClean="0"/>
              <a:t>l</a:t>
            </a:r>
            <a:r>
              <a:rPr lang="de-DE" sz="2400" dirty="0" err="1" smtClean="0"/>
              <a:t>´</a:t>
            </a:r>
            <a:r>
              <a:rPr lang="de-DE" sz="2400" b="1" dirty="0" err="1" smtClean="0"/>
              <a:t>e</a:t>
            </a:r>
            <a:r>
              <a:rPr lang="de-DE" sz="2000" dirty="0" err="1" smtClean="0"/>
              <a:t>conomie</a:t>
            </a:r>
            <a:r>
              <a:rPr lang="de-DE" sz="2400" dirty="0" smtClean="0"/>
              <a:t> </a:t>
            </a:r>
            <a:r>
              <a:rPr lang="de-DE" sz="2400" b="1" dirty="0" smtClean="0"/>
              <a:t>r</a:t>
            </a:r>
            <a:r>
              <a:rPr lang="de-DE" sz="2000" dirty="0" smtClean="0"/>
              <a:t>urale</a:t>
            </a:r>
          </a:p>
          <a:p>
            <a:pPr algn="ctr"/>
            <a:r>
              <a:rPr lang="de-DE" sz="2400" dirty="0" smtClean="0"/>
              <a:t>=</a:t>
            </a:r>
          </a:p>
          <a:p>
            <a:pPr algn="ctr"/>
            <a:r>
              <a:rPr lang="de-DE" sz="2400" dirty="0" smtClean="0"/>
              <a:t>Verbindung zwischen Aktionen zur Entwicklung</a:t>
            </a:r>
          </a:p>
          <a:p>
            <a:pPr algn="ctr"/>
            <a:r>
              <a:rPr lang="de-DE" sz="2400" dirty="0" smtClean="0"/>
              <a:t>der ländlichen Wirtschaft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Förderprogramm der EU mit Mittel aus dem </a:t>
            </a:r>
            <a:r>
              <a:rPr lang="de-DE" sz="2400" b="1" dirty="0"/>
              <a:t>ELER-Fonds </a:t>
            </a:r>
            <a:r>
              <a:rPr lang="de-DE" sz="2400" dirty="0"/>
              <a:t>der EU (</a:t>
            </a:r>
            <a:r>
              <a:rPr lang="de-DE" sz="2400" b="1" dirty="0"/>
              <a:t>E</a:t>
            </a:r>
            <a:r>
              <a:rPr lang="de-DE" sz="2000" dirty="0"/>
              <a:t>uropäischer</a:t>
            </a:r>
            <a:r>
              <a:rPr lang="de-DE" sz="2400" dirty="0"/>
              <a:t> </a:t>
            </a:r>
            <a:r>
              <a:rPr lang="de-DE" sz="2800" b="1" dirty="0"/>
              <a:t>L</a:t>
            </a:r>
            <a:r>
              <a:rPr lang="de-DE" sz="2000" dirty="0"/>
              <a:t>andwirtschaftsfonds für die </a:t>
            </a:r>
            <a:r>
              <a:rPr lang="de-DE" sz="2400" b="1" dirty="0"/>
              <a:t>E</a:t>
            </a:r>
            <a:r>
              <a:rPr lang="de-DE" sz="2000" dirty="0"/>
              <a:t>ntwicklung des ländlichen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  <a:r>
              <a:rPr lang="de-DE" sz="2000" dirty="0"/>
              <a:t>aumes</a:t>
            </a:r>
            <a:r>
              <a:rPr lang="de-DE" sz="2400" dirty="0" smtClean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52" y="916778"/>
            <a:ext cx="1977154" cy="12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ördersteckbrief LEADER – Demokratie.Land.Leb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66" y="847854"/>
            <a:ext cx="1360146" cy="13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20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803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Projekt Mehrgenerationen-Treffpunkt in </a:t>
            </a:r>
            <a:r>
              <a:rPr lang="de-DE" sz="2400" b="1" u="sng" dirty="0" err="1" smtClean="0"/>
              <a:t>Kamperfehn</a:t>
            </a:r>
            <a:endParaRPr lang="de-DE" sz="1600" u="sng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5489658" y="1531667"/>
            <a:ext cx="5330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Herrichtung einer 1.150m² Grünfläche mit Spielgeräten und Sitzmöglichkeiten sowie Wetterschutzhütte, Lampen, Fahrradständer</a:t>
            </a:r>
          </a:p>
          <a:p>
            <a:r>
              <a:rPr lang="de-DE" dirty="0" smtClean="0"/>
              <a:t>und Abfalleimer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7" y="1313307"/>
            <a:ext cx="4288741" cy="320254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57" y="2948152"/>
            <a:ext cx="4457734" cy="3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21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803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Projekt Bau Museumsschmiede Kulturzentrum Mühlenberg</a:t>
            </a:r>
            <a:endParaRPr lang="de-DE" sz="1600" u="sng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5489658" y="1531667"/>
            <a:ext cx="5330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Bau einer Museumsschmiede durch die Dorfgemeinschaft </a:t>
            </a:r>
            <a:r>
              <a:rPr lang="de-DE" dirty="0" err="1" smtClean="0"/>
              <a:t>Gehlenberg</a:t>
            </a:r>
            <a:r>
              <a:rPr lang="de-DE" dirty="0" smtClean="0"/>
              <a:t> e. V. zum Vorführen von Schmiedehandwerk und Ausstellungsraum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2" y="1519634"/>
            <a:ext cx="4413584" cy="29423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88" y="2747118"/>
            <a:ext cx="4806616" cy="32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22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803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Projekt Kommunales Kino Friesoythe (Mühlenkino)</a:t>
            </a:r>
            <a:endParaRPr lang="de-DE" sz="1600" u="sng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535279" y="5257000"/>
            <a:ext cx="5932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Einrichtung eines Kinos im Kulturzentrum Alte Wassermühle; Förderung des Kultur- und Freizeitangebotes; Ansprache von besonderen Zielgruppen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88" y="1447951"/>
            <a:ext cx="4625001" cy="34687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3281" y="1198791"/>
            <a:ext cx="2911642" cy="3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23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803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Projekt </a:t>
            </a:r>
            <a:r>
              <a:rPr lang="de-DE" sz="2400" b="1" u="sng" dirty="0" err="1" smtClean="0"/>
              <a:t>Demographiestrategie</a:t>
            </a:r>
            <a:r>
              <a:rPr lang="de-DE" sz="2400" b="1" u="sng" dirty="0" smtClean="0"/>
              <a:t> 2017 LK Cloppenburg</a:t>
            </a:r>
            <a:endParaRPr lang="de-DE" sz="1600" u="sng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216818" y="1872116"/>
            <a:ext cx="306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Erarbeitung einer </a:t>
            </a:r>
            <a:r>
              <a:rPr lang="de-DE" dirty="0" err="1" smtClean="0"/>
              <a:t>Demographiestrategie</a:t>
            </a:r>
            <a:r>
              <a:rPr lang="de-DE" dirty="0" smtClean="0"/>
              <a:t> mit Perspektiven und Szenarien der zukünftigen Entwicklung bis auf die Ortsebene (Versorgung, ÖPNV, Wohnraumbedarf, Bildung, Fachkräfte etc.)</a:t>
            </a:r>
          </a:p>
          <a:p>
            <a:endParaRPr lang="de-DE" dirty="0" smtClean="0"/>
          </a:p>
          <a:p>
            <a:r>
              <a:rPr lang="de-DE" dirty="0" smtClean="0"/>
              <a:t>Es handelt sich um ein Kooperationsprojekt mit den LAGs </a:t>
            </a:r>
            <a:r>
              <a:rPr lang="de-DE" dirty="0" err="1" smtClean="0"/>
              <a:t>Hasetal</a:t>
            </a:r>
            <a:r>
              <a:rPr lang="de-DE" dirty="0" smtClean="0"/>
              <a:t> und </a:t>
            </a:r>
            <a:r>
              <a:rPr lang="de-DE" dirty="0" err="1" smtClean="0"/>
              <a:t>Fehngebiet</a:t>
            </a:r>
            <a:r>
              <a:rPr lang="de-DE" dirty="0" smtClean="0"/>
              <a:t>, da so der gesamte Landkreis Cloppenburg abgedeckt wird.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60" y="1046099"/>
            <a:ext cx="3930577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24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803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Projekt Naturräumliches Entwicklungskonzept </a:t>
            </a:r>
            <a:r>
              <a:rPr lang="de-DE" sz="2400" b="1" u="sng" dirty="0" err="1" smtClean="0"/>
              <a:t>Soeste</a:t>
            </a:r>
            <a:r>
              <a:rPr lang="de-DE" sz="2400" b="1" u="sng" dirty="0" smtClean="0"/>
              <a:t> – Stadt Cloppenburg</a:t>
            </a:r>
            <a:endParaRPr lang="de-DE" sz="1600" u="sng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903997" y="4599274"/>
            <a:ext cx="957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Erarbeitung eines Konzeptes für die Ausgestaltung und nachhaltige Entwicklung der </a:t>
            </a:r>
            <a:r>
              <a:rPr lang="de-DE" dirty="0" err="1" smtClean="0"/>
              <a:t>Soesteniederung</a:t>
            </a:r>
            <a:r>
              <a:rPr lang="de-DE" dirty="0" smtClean="0"/>
              <a:t> unter verschiedenen Gesichtspunkten (Ökologie/Wasserwirtschaft, Naherholung mit Rad- und </a:t>
            </a:r>
            <a:r>
              <a:rPr lang="de-DE" dirty="0" err="1" smtClean="0"/>
              <a:t>Fussweg</a:t>
            </a:r>
            <a:r>
              <a:rPr lang="de-DE" dirty="0" smtClean="0"/>
              <a:t>, Einbindung </a:t>
            </a:r>
            <a:r>
              <a:rPr lang="de-DE" dirty="0"/>
              <a:t>f</a:t>
            </a:r>
            <a:r>
              <a:rPr lang="de-DE" dirty="0" smtClean="0"/>
              <a:t>lussnaher Bereiche, Schaffung Aufenthaltserlebnis, </a:t>
            </a:r>
            <a:r>
              <a:rPr lang="de-DE" dirty="0" err="1" smtClean="0"/>
              <a:t>Umfeldgestaltung</a:t>
            </a:r>
            <a:r>
              <a:rPr lang="de-DE" dirty="0" smtClean="0"/>
              <a:t> etc.)</a:t>
            </a:r>
          </a:p>
        </p:txBody>
      </p:sp>
      <p:pic>
        <p:nvPicPr>
          <p:cNvPr id="2050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8" y="2062604"/>
            <a:ext cx="9858227" cy="23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25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Kontakt</a:t>
            </a:r>
          </a:p>
          <a:p>
            <a:pPr algn="ctr"/>
            <a:r>
              <a:rPr lang="de-DE" sz="2400" dirty="0" smtClean="0"/>
              <a:t>Stabsstelle WIRTSCHAFTSFÖRDERUNG</a:t>
            </a:r>
          </a:p>
          <a:p>
            <a:pPr algn="ctr"/>
            <a:r>
              <a:rPr lang="de-DE" sz="2400" dirty="0" smtClean="0"/>
              <a:t>Regionalmanagement LAG </a:t>
            </a:r>
            <a:r>
              <a:rPr lang="de-DE" sz="2400" dirty="0" err="1" smtClean="0"/>
              <a:t>Soesteniederung</a:t>
            </a:r>
            <a:endParaRPr lang="de-DE" sz="2400" dirty="0" smtClean="0"/>
          </a:p>
          <a:p>
            <a:pPr algn="ctr"/>
            <a:r>
              <a:rPr lang="de-DE" sz="2400" dirty="0" smtClean="0"/>
              <a:t>Eschstraße 29</a:t>
            </a:r>
          </a:p>
          <a:p>
            <a:pPr algn="ctr"/>
            <a:r>
              <a:rPr lang="de-DE" sz="2400" dirty="0" smtClean="0"/>
              <a:t>49661 Cloppenburg</a:t>
            </a:r>
          </a:p>
          <a:p>
            <a:pPr algn="ctr"/>
            <a:r>
              <a:rPr lang="de-DE" dirty="0"/>
              <a:t>https://www.lkclp.de/unser-landkre/wirtschaft--gewer/leader-region-soesteniederung/lokale-aktionsgruppe.php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87842" y="369297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Lena Harms</a:t>
            </a:r>
          </a:p>
          <a:p>
            <a:pPr algn="ctr"/>
            <a:r>
              <a:rPr lang="de-DE" sz="1400" dirty="0" smtClean="0"/>
              <a:t>Bürgermeister-Winkler-Str. 25</a:t>
            </a:r>
          </a:p>
          <a:p>
            <a:pPr algn="ctr"/>
            <a:r>
              <a:rPr lang="de-DE" sz="1400" dirty="0" smtClean="0"/>
              <a:t>49661 Cloppenburg</a:t>
            </a:r>
          </a:p>
          <a:p>
            <a:pPr algn="ctr"/>
            <a:r>
              <a:rPr lang="de-DE" sz="1400" dirty="0" smtClean="0"/>
              <a:t>Tel.: 04471 - 15272</a:t>
            </a:r>
          </a:p>
          <a:p>
            <a:pPr algn="ctr"/>
            <a:r>
              <a:rPr lang="de-DE" sz="1400" dirty="0" smtClean="0"/>
              <a:t>Fax: 04471 - 7903</a:t>
            </a:r>
          </a:p>
          <a:p>
            <a:pPr algn="ctr"/>
            <a:r>
              <a:rPr lang="de-DE" sz="1400" dirty="0" smtClean="0">
                <a:hlinkClick r:id="rId4"/>
              </a:rPr>
              <a:t>harms@lkclp.de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6031832" y="3692977"/>
            <a:ext cx="2510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Sven </a:t>
            </a:r>
            <a:r>
              <a:rPr lang="de-DE" dirty="0" err="1" smtClean="0"/>
              <a:t>Hedicke</a:t>
            </a:r>
            <a:endParaRPr lang="de-DE" dirty="0" smtClean="0"/>
          </a:p>
          <a:p>
            <a:pPr algn="ctr"/>
            <a:r>
              <a:rPr lang="de-DE" sz="1400" dirty="0" smtClean="0"/>
              <a:t>Bürgermeister-Winkler-Str. 25</a:t>
            </a:r>
          </a:p>
          <a:p>
            <a:pPr algn="ctr"/>
            <a:r>
              <a:rPr lang="de-DE" sz="1400" dirty="0" smtClean="0"/>
              <a:t>49661 Cloppenburg</a:t>
            </a:r>
          </a:p>
          <a:p>
            <a:pPr algn="ctr"/>
            <a:r>
              <a:rPr lang="de-DE" sz="1400" dirty="0" smtClean="0"/>
              <a:t>Tel.: 04471 - 15745</a:t>
            </a:r>
          </a:p>
          <a:p>
            <a:pPr algn="ctr"/>
            <a:r>
              <a:rPr lang="de-DE" sz="1400" dirty="0" smtClean="0"/>
              <a:t>Fax: 04471 - 7903</a:t>
            </a:r>
          </a:p>
          <a:p>
            <a:pPr algn="ctr"/>
            <a:r>
              <a:rPr lang="de-DE" sz="1400" dirty="0" smtClean="0">
                <a:hlinkClick r:id="rId4"/>
              </a:rPr>
              <a:t>s.hedicke@lkclp.de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646" y="3509929"/>
            <a:ext cx="3054582" cy="20854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0057" y="3505919"/>
            <a:ext cx="3054581" cy="2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3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LEADER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das Programm gibt es seit </a:t>
            </a:r>
            <a:r>
              <a:rPr lang="de-DE" sz="2400" dirty="0" smtClean="0"/>
              <a:t>1991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9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EU-Förderprogramm mit dem Ziel</a:t>
            </a:r>
            <a:r>
              <a:rPr lang="de-DE" sz="2400" dirty="0">
                <a:solidFill>
                  <a:prstClr val="black"/>
                </a:solidFill>
              </a:rPr>
              <a:t>,</a:t>
            </a:r>
            <a:r>
              <a:rPr lang="de-DE" sz="2400" dirty="0" smtClean="0">
                <a:solidFill>
                  <a:prstClr val="black"/>
                </a:solidFill>
              </a:rPr>
              <a:t> ländliche Räume unter Einbeziehung der Menschen vor Ort gemeinsam weiter zu entwickeln</a:t>
            </a:r>
            <a:endParaRPr lang="de-DE" sz="2400" dirty="0">
              <a:solidFill>
                <a:prstClr val="black"/>
              </a:solidFill>
            </a:endParaRPr>
          </a:p>
          <a:p>
            <a:endParaRPr lang="de-D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</a:t>
            </a:r>
            <a:r>
              <a:rPr lang="de-DE" sz="2400" dirty="0" smtClean="0"/>
              <a:t>inanziert aus EU-Mittel des ELER 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D: Nationaler GAP-Strategieplan legt ELER-Rahmen,  Mittelverteilung auf Bundesländer sowie Ziele fest</a:t>
            </a:r>
          </a:p>
          <a:p>
            <a:endParaRPr lang="de-DE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Landesrichtlinien zur praktischen LEADER-Umsetzung </a:t>
            </a:r>
          </a:p>
          <a:p>
            <a:endParaRPr lang="de-D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</a:t>
            </a:r>
            <a:r>
              <a:rPr lang="de-DE" sz="2400" dirty="0" smtClean="0"/>
              <a:t>ktuell €160 Mio. EU Mittel für 68 Regionen in Niedersachsen (D = 370, EU ca. 3.000)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LAG </a:t>
            </a:r>
            <a:r>
              <a:rPr lang="de-DE" sz="2400" dirty="0" err="1" smtClean="0"/>
              <a:t>Soesteniederung</a:t>
            </a:r>
            <a:r>
              <a:rPr lang="de-DE" sz="2400" dirty="0" smtClean="0"/>
              <a:t> LEADER-Region seit 2014</a:t>
            </a:r>
          </a:p>
        </p:txBody>
      </p:sp>
    </p:spTree>
    <p:extLst>
      <p:ext uri="{BB962C8B-B14F-4D97-AF65-F5344CB8AC3E}">
        <p14:creationId xmlns:p14="http://schemas.microsoft.com/office/powerpoint/2010/main" val="802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4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Warum LEADER nutzen?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</a:t>
            </a:r>
            <a:r>
              <a:rPr lang="de-DE" sz="2400" dirty="0" smtClean="0"/>
              <a:t>ukünftige Herausforderungen lassen sich immer schwerer alleine bewältigen</a:t>
            </a:r>
            <a:endParaRPr lang="de-DE" sz="2400" b="1" dirty="0" smtClean="0"/>
          </a:p>
          <a:p>
            <a:r>
              <a:rPr lang="de-DE" sz="2400" b="1" dirty="0"/>
              <a:t>	</a:t>
            </a:r>
            <a:r>
              <a:rPr lang="de-DE" sz="2400" b="1" dirty="0" smtClean="0"/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 Kooperation können Lösungen bieten</a:t>
            </a:r>
            <a:endParaRPr lang="de-DE" sz="2000" dirty="0" smtClean="0"/>
          </a:p>
          <a:p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Definition von Zielen: Wo wollen wir hin?</a:t>
            </a:r>
          </a:p>
          <a:p>
            <a:pPr lvl="4"/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>
                <a:sym typeface="Wingdings" panose="05000000000000000000" pitchFamily="2" charset="2"/>
              </a:rPr>
              <a:t>g</a:t>
            </a:r>
            <a:r>
              <a:rPr lang="de-DE" sz="2000" dirty="0" smtClean="0">
                <a:sym typeface="Wingdings" panose="05000000000000000000" pitchFamily="2" charset="2"/>
              </a:rPr>
              <a:t>esamtheitliche Betrachtungsweise nötig</a:t>
            </a:r>
            <a:endParaRPr lang="de-DE" sz="2000" dirty="0" smtClean="0"/>
          </a:p>
          <a:p>
            <a:pPr lvl="2"/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Fördermittel für die Region finden und nutzen</a:t>
            </a:r>
          </a:p>
          <a:p>
            <a:pPr lvl="1"/>
            <a:r>
              <a:rPr lang="de-DE" sz="2000" b="1" dirty="0"/>
              <a:t>	</a:t>
            </a:r>
            <a:r>
              <a:rPr lang="de-DE" sz="2000" b="1" dirty="0" smtClean="0"/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 festes Budget 2023-2027</a:t>
            </a:r>
            <a:endParaRPr lang="de-DE" sz="2400" dirty="0" smtClean="0"/>
          </a:p>
          <a:p>
            <a:pPr lvl="4" algn="r"/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Entscheidung über Projekte in/durch die Region</a:t>
            </a:r>
          </a:p>
          <a:p>
            <a:pPr lvl="1"/>
            <a:r>
              <a:rPr lang="de-DE" sz="2000" dirty="0"/>
              <a:t>	</a:t>
            </a:r>
            <a:r>
              <a:rPr lang="de-DE" sz="2000" dirty="0" smtClean="0"/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 R</a:t>
            </a:r>
            <a:r>
              <a:rPr lang="de-DE" sz="2000" dirty="0" smtClean="0"/>
              <a:t>EK/LAG (Lokale Aktionsgruppe)</a:t>
            </a:r>
          </a:p>
          <a:p>
            <a:pPr lvl="1"/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Einbeziehung der Menschen vor Ort</a:t>
            </a:r>
          </a:p>
          <a:p>
            <a:pPr lvl="2"/>
            <a:r>
              <a:rPr lang="de-DE" sz="2400" dirty="0"/>
              <a:t>	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err="1" smtClean="0">
                <a:sym typeface="Wingdings" panose="05000000000000000000" pitchFamily="2" charset="2"/>
              </a:rPr>
              <a:t>bottom-up</a:t>
            </a:r>
            <a:r>
              <a:rPr lang="de-DE" sz="2400" dirty="0" smtClean="0">
                <a:sym typeface="Wingdings" panose="05000000000000000000" pitchFamily="2" charset="2"/>
              </a:rPr>
              <a:t>/Wissen/Bedarfe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889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5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Was braucht LEADER?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Engagement</a:t>
            </a:r>
            <a:r>
              <a:rPr lang="de-DE" sz="2400" dirty="0"/>
              <a:t> aus der </a:t>
            </a:r>
            <a:r>
              <a:rPr lang="de-DE" sz="2400" dirty="0" smtClean="0"/>
              <a:t>Bevölkerung, aktive Mitarbeit</a:t>
            </a:r>
            <a:endParaRPr lang="de-DE" sz="2400" dirty="0"/>
          </a:p>
          <a:p>
            <a:pPr lvl="4"/>
            <a:r>
              <a:rPr lang="de-DE" sz="2000" dirty="0" smtClean="0"/>
              <a:t>Wille, Begeisterung, Energie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ein </a:t>
            </a:r>
            <a:r>
              <a:rPr lang="de-DE" sz="2400" b="1" dirty="0" smtClean="0"/>
              <a:t>regionales</a:t>
            </a:r>
            <a:r>
              <a:rPr lang="de-DE" sz="2400" dirty="0" smtClean="0"/>
              <a:t> </a:t>
            </a:r>
            <a:r>
              <a:rPr lang="de-DE" sz="2400" b="1" dirty="0" smtClean="0"/>
              <a:t>Entwicklungskonzept REK</a:t>
            </a:r>
          </a:p>
          <a:p>
            <a:r>
              <a:rPr lang="de-DE" sz="2400" b="1" dirty="0"/>
              <a:t>	</a:t>
            </a:r>
            <a:r>
              <a:rPr lang="de-DE" sz="2400" b="1" dirty="0" smtClean="0"/>
              <a:t>	</a:t>
            </a:r>
            <a:r>
              <a:rPr lang="de-DE" sz="2000" dirty="0"/>
              <a:t>w</a:t>
            </a:r>
            <a:r>
              <a:rPr lang="de-DE" sz="2000" dirty="0" smtClean="0"/>
              <a:t>o sind wir – wo wollen wir hin?</a:t>
            </a:r>
          </a:p>
          <a:p>
            <a:r>
              <a:rPr lang="de-DE" sz="2000" dirty="0" smtClean="0"/>
              <a:t>		Leitbild und Handlungsfelder/-ziele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Begleit- und Entscheidungsstrukturen</a:t>
            </a:r>
          </a:p>
          <a:p>
            <a:pPr lvl="1"/>
            <a:r>
              <a:rPr lang="de-DE" sz="2000" b="1" dirty="0"/>
              <a:t>	</a:t>
            </a:r>
            <a:r>
              <a:rPr lang="de-DE" sz="2000" b="1" dirty="0" smtClean="0"/>
              <a:t>	</a:t>
            </a:r>
            <a:r>
              <a:rPr lang="de-DE" sz="2000" dirty="0" smtClean="0"/>
              <a:t>Lokale Aktionsgruppe LAG, Regionalmanagement</a:t>
            </a:r>
            <a:endParaRPr lang="de-DE" sz="2400" dirty="0" smtClean="0"/>
          </a:p>
          <a:p>
            <a:pPr lvl="4" algn="r"/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Richt- und Leitlinien </a:t>
            </a:r>
            <a:r>
              <a:rPr lang="de-DE" sz="2400" dirty="0" smtClean="0"/>
              <a:t>für die Projektumsetzung</a:t>
            </a:r>
          </a:p>
          <a:p>
            <a:pPr lvl="1"/>
            <a:r>
              <a:rPr lang="de-DE" sz="2000" dirty="0"/>
              <a:t>	</a:t>
            </a:r>
            <a:r>
              <a:rPr lang="de-DE" sz="2000" dirty="0" smtClean="0"/>
              <a:t>	EU, Bund, Land, REK</a:t>
            </a:r>
          </a:p>
          <a:p>
            <a:pPr lvl="1"/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u</a:t>
            </a:r>
            <a:r>
              <a:rPr lang="de-DE" sz="2400" dirty="0" smtClean="0"/>
              <a:t>nd vor allem	 </a:t>
            </a:r>
            <a:r>
              <a:rPr lang="de-DE" sz="4000" b="1" u="sng" dirty="0" smtClean="0"/>
              <a:t>Ideen + Projekte!!!!!!!!!</a:t>
            </a:r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4886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6</a:t>
            </a:fld>
            <a:endParaRPr lang="de-DE" sz="1000" dirty="0"/>
          </a:p>
        </p:txBody>
      </p:sp>
      <p:pic>
        <p:nvPicPr>
          <p:cNvPr id="9" name="Grafik 8" descr="Ein Bild, das Karte enthält.&#10;&#10;Automatisch generierte Beschreibu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5053" r="1932" b="4275"/>
          <a:stretch/>
        </p:blipFill>
        <p:spPr bwMode="auto">
          <a:xfrm>
            <a:off x="493420" y="78774"/>
            <a:ext cx="5016166" cy="6205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22739" y="1392168"/>
            <a:ext cx="5722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 smtClean="0"/>
              <a:t>REK für die Region LAG </a:t>
            </a:r>
            <a:r>
              <a:rPr lang="de-DE" sz="2400" b="1" u="sng" dirty="0" err="1" smtClean="0"/>
              <a:t>Soesteniederung</a:t>
            </a:r>
            <a:endParaRPr lang="de-DE" sz="2400" b="1" u="sng" dirty="0" smtClean="0"/>
          </a:p>
          <a:p>
            <a:pPr algn="ctr"/>
            <a:r>
              <a:rPr lang="de-DE" sz="2400" dirty="0" smtClean="0"/>
              <a:t>Stadt Cloppenburg</a:t>
            </a:r>
          </a:p>
          <a:p>
            <a:pPr algn="ctr"/>
            <a:r>
              <a:rPr lang="de-DE" sz="2400" dirty="0" smtClean="0"/>
              <a:t>Stadt Friesoythe</a:t>
            </a:r>
          </a:p>
          <a:p>
            <a:pPr algn="ctr"/>
            <a:r>
              <a:rPr lang="de-DE" sz="2400" dirty="0" smtClean="0"/>
              <a:t>Gemeinde </a:t>
            </a:r>
            <a:r>
              <a:rPr lang="de-DE" sz="2400" dirty="0" err="1" smtClean="0"/>
              <a:t>Bösel</a:t>
            </a:r>
            <a:endParaRPr lang="de-DE" sz="2400" dirty="0" smtClean="0"/>
          </a:p>
          <a:p>
            <a:pPr algn="ctr"/>
            <a:r>
              <a:rPr lang="de-DE" sz="2400" dirty="0" smtClean="0"/>
              <a:t>Gemeinde </a:t>
            </a:r>
            <a:r>
              <a:rPr lang="de-DE" sz="2400" dirty="0" err="1" smtClean="0"/>
              <a:t>Cappeln</a:t>
            </a:r>
            <a:endParaRPr lang="de-DE" sz="2400" dirty="0" smtClean="0"/>
          </a:p>
          <a:p>
            <a:pPr algn="ctr"/>
            <a:r>
              <a:rPr lang="de-DE" sz="2400" dirty="0" smtClean="0"/>
              <a:t>Gemeinde </a:t>
            </a:r>
            <a:r>
              <a:rPr lang="de-DE" sz="2400" dirty="0" err="1" smtClean="0"/>
              <a:t>Emstek</a:t>
            </a:r>
            <a:endParaRPr lang="de-DE" sz="2400" dirty="0" smtClean="0"/>
          </a:p>
          <a:p>
            <a:pPr algn="ctr"/>
            <a:r>
              <a:rPr lang="de-DE" sz="2400" dirty="0" smtClean="0"/>
              <a:t>Gemeinde </a:t>
            </a:r>
            <a:r>
              <a:rPr lang="de-DE" sz="2400" dirty="0" err="1" smtClean="0"/>
              <a:t>Garrel</a:t>
            </a:r>
            <a:endParaRPr lang="de-DE" sz="2400" dirty="0" smtClean="0"/>
          </a:p>
          <a:p>
            <a:pPr algn="ctr"/>
            <a:r>
              <a:rPr lang="de-DE" sz="2400" dirty="0" smtClean="0"/>
              <a:t>Gemeinde Molbergen</a:t>
            </a:r>
          </a:p>
          <a:p>
            <a:pPr algn="ctr"/>
            <a:r>
              <a:rPr lang="de-DE" sz="2400" dirty="0" smtClean="0"/>
              <a:t>Gemeinde </a:t>
            </a:r>
            <a:r>
              <a:rPr lang="de-DE" sz="2400" dirty="0" err="1" smtClean="0"/>
              <a:t>Saterland</a:t>
            </a:r>
            <a:endParaRPr lang="de-DE" sz="2400" dirty="0" smtClean="0"/>
          </a:p>
          <a:p>
            <a:pPr algn="ctr"/>
            <a:r>
              <a:rPr lang="de-DE" sz="2400" dirty="0"/>
              <a:t>=</a:t>
            </a:r>
            <a:endParaRPr lang="de-DE" sz="1400" dirty="0"/>
          </a:p>
          <a:p>
            <a:pPr algn="ctr"/>
            <a:r>
              <a:rPr lang="de-DE" sz="2400" dirty="0" smtClean="0"/>
              <a:t>943km²</a:t>
            </a:r>
          </a:p>
          <a:p>
            <a:pPr algn="ctr"/>
            <a:r>
              <a:rPr lang="de-DE" sz="2400" dirty="0"/>
              <a:t>r</a:t>
            </a:r>
            <a:r>
              <a:rPr lang="de-DE" sz="2400" dirty="0" smtClean="0"/>
              <a:t>d. 127.000 Menschen</a:t>
            </a:r>
          </a:p>
          <a:p>
            <a:pPr algn="ctr"/>
            <a:r>
              <a:rPr lang="de-DE" sz="2400" b="1" dirty="0" smtClean="0"/>
              <a:t>LEADER Mittel: € 3,48 Mio. 2023-2027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40029" y="4339389"/>
            <a:ext cx="112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LAG </a:t>
            </a:r>
            <a:r>
              <a:rPr lang="de-DE" sz="1400" dirty="0" err="1" smtClean="0"/>
              <a:t>Hasetal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126517" y="1110280"/>
            <a:ext cx="135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LAG </a:t>
            </a:r>
            <a:r>
              <a:rPr lang="de-DE" sz="1400" dirty="0" err="1" smtClean="0"/>
              <a:t>Fehngebiet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76221" y="1392168"/>
            <a:ext cx="158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LAG Parklandschaft</a:t>
            </a:r>
          </a:p>
          <a:p>
            <a:pPr algn="ctr"/>
            <a:r>
              <a:rPr lang="de-DE" sz="1400" dirty="0" smtClean="0"/>
              <a:t>Ammerland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4038600" y="2256479"/>
            <a:ext cx="1459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LAG </a:t>
            </a:r>
            <a:r>
              <a:rPr lang="de-DE" sz="1400" dirty="0" err="1" smtClean="0"/>
              <a:t>Wildeshauser</a:t>
            </a:r>
            <a:endParaRPr lang="de-DE" sz="1400" dirty="0" smtClean="0"/>
          </a:p>
          <a:p>
            <a:pPr algn="ctr"/>
            <a:r>
              <a:rPr lang="de-DE" sz="1400" dirty="0" smtClean="0"/>
              <a:t>Geest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1037003" y="2725972"/>
            <a:ext cx="122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LAG </a:t>
            </a:r>
            <a:r>
              <a:rPr lang="de-DE" sz="1400" dirty="0" err="1" smtClean="0"/>
              <a:t>Hümmling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4081384" y="4359562"/>
            <a:ext cx="112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LAG Vechta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331462" y="2625811"/>
            <a:ext cx="169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LAG </a:t>
            </a:r>
            <a:r>
              <a:rPr lang="de-DE" sz="1600" b="1" dirty="0" err="1" smtClean="0"/>
              <a:t>Soesteniederung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7966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7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Aus dem </a:t>
            </a:r>
            <a:r>
              <a:rPr lang="de-DE" sz="2800" b="1" dirty="0" smtClean="0"/>
              <a:t>REK</a:t>
            </a:r>
            <a:r>
              <a:rPr lang="de-DE" sz="2800" dirty="0" smtClean="0"/>
              <a:t> heraus formulieren sich für </a:t>
            </a:r>
          </a:p>
          <a:p>
            <a:pPr algn="ctr"/>
            <a:r>
              <a:rPr lang="de-DE" sz="2800" dirty="0" smtClean="0"/>
              <a:t>die Region</a:t>
            </a:r>
            <a:r>
              <a:rPr lang="de-DE" dirty="0"/>
              <a:t> </a:t>
            </a:r>
            <a:r>
              <a:rPr lang="de-DE" sz="2800" b="1" dirty="0" smtClean="0"/>
              <a:t>vier Handlungsfelder</a:t>
            </a:r>
            <a:r>
              <a:rPr lang="de-DE" sz="2800" dirty="0" smtClean="0"/>
              <a:t>, die durch</a:t>
            </a:r>
          </a:p>
          <a:p>
            <a:pPr algn="ctr"/>
            <a:r>
              <a:rPr lang="de-DE" sz="2800" dirty="0" smtClean="0"/>
              <a:t>Leit- sowie Entwicklungsziele </a:t>
            </a:r>
          </a:p>
          <a:p>
            <a:pPr algn="ctr"/>
            <a:r>
              <a:rPr lang="de-DE" sz="2800" dirty="0" smtClean="0"/>
              <a:t>konkretisiert und ausgestaltet werden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409323" y="2434182"/>
            <a:ext cx="3641558" cy="1631216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algn="ctr"/>
            <a:endParaRPr lang="de-DE" sz="2000" b="1" dirty="0" smtClean="0"/>
          </a:p>
          <a:p>
            <a:pPr algn="ctr"/>
            <a:r>
              <a:rPr lang="de-DE" sz="2000" b="1" dirty="0" smtClean="0"/>
              <a:t>Orts- und Siedlungsentwicklung, Infrastruktur und Daseinsvorsorge</a:t>
            </a:r>
          </a:p>
          <a:p>
            <a:pPr algn="ctr"/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245048" y="2425265"/>
            <a:ext cx="3578829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z="2000" b="1" dirty="0" smtClean="0"/>
          </a:p>
          <a:p>
            <a:pPr algn="ctr"/>
            <a:endParaRPr lang="de-DE" sz="2000" b="1" dirty="0" smtClean="0"/>
          </a:p>
          <a:p>
            <a:pPr algn="ctr"/>
            <a:r>
              <a:rPr lang="de-DE" sz="2000" b="1" dirty="0" smtClean="0"/>
              <a:t>Natur-, Umwelt- und Klimaschutz</a:t>
            </a:r>
            <a:endParaRPr lang="de-DE" sz="2000" dirty="0" smtClean="0"/>
          </a:p>
          <a:p>
            <a:pPr algn="ctr"/>
            <a:endParaRPr lang="de-DE" sz="20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1409323" y="4242892"/>
            <a:ext cx="3641558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2000" b="1" dirty="0" smtClean="0"/>
          </a:p>
          <a:p>
            <a:pPr algn="ctr"/>
            <a:r>
              <a:rPr lang="de-DE" sz="2000" b="1" dirty="0" smtClean="0"/>
              <a:t>Tourismus, Kultur </a:t>
            </a:r>
          </a:p>
          <a:p>
            <a:pPr algn="ctr"/>
            <a:r>
              <a:rPr lang="de-DE" sz="2000" b="1" dirty="0" smtClean="0"/>
              <a:t>und Ehrenamt</a:t>
            </a:r>
            <a:endParaRPr lang="de-DE" sz="2000" dirty="0" smtClean="0"/>
          </a:p>
          <a:p>
            <a:pPr algn="ctr"/>
            <a:endParaRPr lang="de-DE" sz="2000" dirty="0" smtClean="0"/>
          </a:p>
          <a:p>
            <a:pPr algn="ctr"/>
            <a:endParaRPr lang="de-DE" sz="20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5245048" y="4242892"/>
            <a:ext cx="3578829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2000" b="1" dirty="0" smtClean="0"/>
          </a:p>
          <a:p>
            <a:pPr algn="ctr"/>
            <a:r>
              <a:rPr lang="de-DE" sz="2000" b="1" dirty="0" smtClean="0"/>
              <a:t>Regionale </a:t>
            </a:r>
          </a:p>
          <a:p>
            <a:pPr algn="ctr"/>
            <a:r>
              <a:rPr lang="de-DE" sz="2000" b="1" dirty="0" smtClean="0"/>
              <a:t>Wirtschaftskraft</a:t>
            </a:r>
            <a:endParaRPr lang="de-DE" sz="2000" dirty="0" smtClean="0"/>
          </a:p>
          <a:p>
            <a:pPr algn="ctr"/>
            <a:endParaRPr lang="de-DE" sz="2000" dirty="0" smtClean="0"/>
          </a:p>
          <a:p>
            <a:pPr algn="ctr"/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9983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8</a:t>
            </a:fld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1086100" y="584434"/>
            <a:ext cx="79295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Leitbild für die Region </a:t>
            </a:r>
            <a:r>
              <a:rPr lang="de-DE" sz="2800" b="1" u="sng" dirty="0" err="1" smtClean="0"/>
              <a:t>Soesteniederung</a:t>
            </a:r>
            <a:r>
              <a:rPr lang="de-DE" sz="2800" b="1" u="sng" dirty="0" smtClean="0"/>
              <a:t> REK</a:t>
            </a:r>
          </a:p>
          <a:p>
            <a:pPr algn="ctr"/>
            <a:endParaRPr lang="de-DE" sz="2800" b="1" dirty="0" smtClean="0"/>
          </a:p>
          <a:p>
            <a:pPr algn="ctr"/>
            <a:endParaRPr lang="de-DE" sz="2800" b="1" dirty="0" smtClean="0"/>
          </a:p>
          <a:p>
            <a:pPr algn="ctr"/>
            <a:endParaRPr lang="de-DE" sz="2800" b="1" dirty="0"/>
          </a:p>
          <a:p>
            <a:pPr algn="ctr"/>
            <a:endParaRPr lang="de-DE" sz="2800" b="1" dirty="0" smtClean="0"/>
          </a:p>
          <a:p>
            <a:pPr algn="ctr"/>
            <a:endParaRPr lang="de-DE" sz="2800" b="1" dirty="0"/>
          </a:p>
          <a:p>
            <a:pPr algn="ctr"/>
            <a:r>
              <a:rPr lang="de-DE" sz="2800" dirty="0" smtClean="0"/>
              <a:t>Von </a:t>
            </a:r>
            <a:r>
              <a:rPr lang="de-DE" sz="2800" b="1" dirty="0"/>
              <a:t>i</a:t>
            </a:r>
            <a:r>
              <a:rPr lang="de-DE" sz="2800" b="1" dirty="0" smtClean="0"/>
              <a:t>nnen</a:t>
            </a:r>
            <a:r>
              <a:rPr lang="de-DE" sz="2800" dirty="0" smtClean="0"/>
              <a:t> nachhaltig und </a:t>
            </a:r>
            <a:r>
              <a:rPr lang="de-DE" sz="2800" b="1" dirty="0" smtClean="0"/>
              <a:t>klimagerecht</a:t>
            </a:r>
            <a:r>
              <a:rPr lang="de-DE" sz="2800" dirty="0" smtClean="0"/>
              <a:t> </a:t>
            </a:r>
            <a:r>
              <a:rPr lang="de-DE" sz="2800" b="1" dirty="0" smtClean="0"/>
              <a:t>wachsen</a:t>
            </a:r>
            <a:r>
              <a:rPr lang="de-DE" sz="2800" dirty="0" smtClean="0"/>
              <a:t>, </a:t>
            </a:r>
            <a:r>
              <a:rPr lang="de-DE" sz="2800" b="1" dirty="0" smtClean="0"/>
              <a:t>zusammen</a:t>
            </a:r>
            <a:r>
              <a:rPr lang="de-DE" sz="2800" dirty="0" smtClean="0"/>
              <a:t> </a:t>
            </a:r>
            <a:r>
              <a:rPr lang="de-DE" sz="2800" b="1" dirty="0" smtClean="0"/>
              <a:t>Regionalität</a:t>
            </a:r>
            <a:r>
              <a:rPr lang="de-DE" sz="2800" dirty="0" smtClean="0"/>
              <a:t> fördern </a:t>
            </a:r>
          </a:p>
          <a:p>
            <a:pPr algn="ctr"/>
            <a:r>
              <a:rPr lang="de-DE" sz="2800" dirty="0" smtClean="0"/>
              <a:t>und dabei </a:t>
            </a:r>
            <a:r>
              <a:rPr lang="de-DE" sz="2800" b="1" dirty="0" smtClean="0"/>
              <a:t>Impulse</a:t>
            </a:r>
            <a:r>
              <a:rPr lang="de-DE" sz="2800" dirty="0" smtClean="0"/>
              <a:t> setzen</a:t>
            </a:r>
            <a:endParaRPr lang="de-DE" sz="2400" dirty="0" smtClean="0"/>
          </a:p>
          <a:p>
            <a:endParaRPr lang="de-DE" dirty="0"/>
          </a:p>
        </p:txBody>
      </p:sp>
      <p:sp>
        <p:nvSpPr>
          <p:cNvPr id="2" name="Ellipse 1"/>
          <p:cNvSpPr/>
          <p:nvPr/>
        </p:nvSpPr>
        <p:spPr>
          <a:xfrm>
            <a:off x="1648327" y="1307433"/>
            <a:ext cx="1820779" cy="1708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Dörfer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e</a:t>
            </a:r>
            <a:r>
              <a:rPr lang="de-DE" sz="1400" dirty="0" smtClean="0">
                <a:solidFill>
                  <a:schemeClr val="tx1"/>
                </a:solidFill>
              </a:rPr>
              <a:t>ntwickeln,</a:t>
            </a:r>
          </a:p>
          <a:p>
            <a:pPr algn="ctr"/>
            <a:r>
              <a:rPr lang="de-DE" sz="1400" dirty="0" err="1" smtClean="0">
                <a:solidFill>
                  <a:schemeClr val="tx1"/>
                </a:solidFill>
              </a:rPr>
              <a:t>Flächenver</a:t>
            </a:r>
            <a:r>
              <a:rPr lang="de-DE" sz="1400" dirty="0" smtClean="0">
                <a:solidFill>
                  <a:schemeClr val="tx1"/>
                </a:solidFill>
              </a:rPr>
              <a:t>-brauch reduzieren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74105" y="1307433"/>
            <a:ext cx="1820779" cy="1708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Gewässer-schutz, reg. Energien, naturnaher Tourismus</a:t>
            </a:r>
          </a:p>
        </p:txBody>
      </p:sp>
      <p:sp>
        <p:nvSpPr>
          <p:cNvPr id="10" name="Ellipse 9"/>
          <p:cNvSpPr/>
          <p:nvPr/>
        </p:nvSpPr>
        <p:spPr>
          <a:xfrm>
            <a:off x="6100010" y="4668518"/>
            <a:ext cx="1820779" cy="1708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n</a:t>
            </a:r>
            <a:r>
              <a:rPr lang="de-DE" sz="1600" dirty="0" smtClean="0">
                <a:solidFill>
                  <a:schemeClr val="tx1"/>
                </a:solidFill>
              </a:rPr>
              <a:t>eue Arbeitswelt, Struktur-wandel LWS</a:t>
            </a:r>
          </a:p>
        </p:txBody>
      </p:sp>
      <p:sp>
        <p:nvSpPr>
          <p:cNvPr id="11" name="Ellipse 10"/>
          <p:cNvSpPr/>
          <p:nvPr/>
        </p:nvSpPr>
        <p:spPr>
          <a:xfrm>
            <a:off x="981826" y="3873237"/>
            <a:ext cx="1820779" cy="1708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Regionsprofil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s</a:t>
            </a:r>
            <a:r>
              <a:rPr lang="de-DE" sz="1600" dirty="0" err="1" smtClean="0">
                <a:solidFill>
                  <a:schemeClr val="tx1"/>
                </a:solidFill>
              </a:rPr>
              <a:t>cherfen</a:t>
            </a:r>
            <a:r>
              <a:rPr lang="de-DE" sz="1600" dirty="0" smtClean="0">
                <a:solidFill>
                  <a:schemeClr val="tx1"/>
                </a:solidFill>
              </a:rPr>
              <a:t>, reg. Identität und Produkte</a:t>
            </a:r>
          </a:p>
        </p:txBody>
      </p:sp>
      <p:sp>
        <p:nvSpPr>
          <p:cNvPr id="12" name="Ellipse 11"/>
          <p:cNvSpPr/>
          <p:nvPr/>
        </p:nvSpPr>
        <p:spPr>
          <a:xfrm>
            <a:off x="8658726" y="2164753"/>
            <a:ext cx="1820779" cy="1708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Ehrenamt,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Netzwerke</a:t>
            </a:r>
          </a:p>
        </p:txBody>
      </p:sp>
    </p:spTree>
    <p:extLst>
      <p:ext uri="{BB962C8B-B14F-4D97-AF65-F5344CB8AC3E}">
        <p14:creationId xmlns:p14="http://schemas.microsoft.com/office/powerpoint/2010/main" val="15691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/>
          <a:stretch>
            <a:fillRect/>
          </a:stretch>
        </p:blipFill>
        <p:spPr>
          <a:xfrm>
            <a:off x="9119937" y="160421"/>
            <a:ext cx="2719137" cy="159619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00" dirty="0" smtClean="0"/>
              <a:t>Regionalmanagement LAG </a:t>
            </a:r>
            <a:r>
              <a:rPr lang="de-DE" sz="1000" dirty="0" err="1" smtClean="0"/>
              <a:t>Soesteniederung</a:t>
            </a:r>
            <a:endParaRPr lang="de-DE" sz="10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F94E-E006-4762-A07D-0FC7A5711566}" type="datetime1">
              <a:rPr lang="de-DE" sz="1000" smtClean="0"/>
              <a:t>20.06.2023</a:t>
            </a:fld>
            <a:endParaRPr lang="de-DE" sz="1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D9CC-5B84-4175-913B-1BF6BF63D104}" type="slidenum">
              <a:rPr lang="de-DE" sz="1000" smtClean="0"/>
              <a:t>9</a:t>
            </a:fld>
            <a:endParaRPr lang="de-DE" sz="1000" dirty="0"/>
          </a:p>
        </p:txBody>
      </p:sp>
      <p:pic>
        <p:nvPicPr>
          <p:cNvPr id="2050" name="Picture 2" descr="Ein 3d-charakter In Einer Menge Von 3d-figuren Hat Sei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99" y="304800"/>
            <a:ext cx="6274803" cy="47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7622" y="4876799"/>
            <a:ext cx="943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OK, soweit verstanden – und wie geht LEADER nun in echt??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9568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Breitbild</PresentationFormat>
  <Paragraphs>340</Paragraphs>
  <Slides>25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Hedicke, Sven</dc:creator>
  <cp:lastModifiedBy>Hedicke, Sven</cp:lastModifiedBy>
  <cp:revision>101</cp:revision>
  <cp:lastPrinted>2023-04-06T12:06:24Z</cp:lastPrinted>
  <dcterms:created xsi:type="dcterms:W3CDTF">2023-03-29T06:51:31Z</dcterms:created>
  <dcterms:modified xsi:type="dcterms:W3CDTF">2023-06-20T06:21:13Z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F21D9941-81F0-471A-ADEE-4E74B49217ED}" pid="100">
    <vt:lpwstr>nscale::8a73c3f1-7c976528-017c-97654cfc-0002::Verwaltung$NOTSET$560539$2$NOTSET::0::10.243.67.113::8080::nscalealinst1::LK Cloppenburg eGov</vt:lpwstr>
  </property>
</Properties>
</file>